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sldIdLst>
    <p:sldId id="257" r:id="rId2"/>
    <p:sldId id="351" r:id="rId3"/>
    <p:sldId id="354" r:id="rId4"/>
    <p:sldId id="352" r:id="rId5"/>
    <p:sldId id="353" r:id="rId6"/>
  </p:sldIdLst>
  <p:sldSz cx="12192000" cy="6858000"/>
  <p:notesSz cx="6858000" cy="9144000"/>
  <p:embeddedFontLst>
    <p:embeddedFont>
      <p:font typeface="Acumin Pro" panose="020B0504020202020204" pitchFamily="34" charset="77"/>
      <p:regular r:id="rId8"/>
      <p:bold r:id="rId9"/>
      <p:italic r:id="rId10"/>
      <p:boldItalic r:id="rId11"/>
    </p:embeddedFont>
    <p:embeddedFont>
      <p:font typeface="Acumin Pro ExtraCondensed" panose="020B0508020202020204" pitchFamily="34" charset="77"/>
      <p:regular r:id="rId12"/>
      <p:bold r:id="rId13"/>
      <p:italic r:id="rId14"/>
      <p:boldItalic r:id="rId15"/>
    </p:embeddedFont>
    <p:embeddedFont>
      <p:font typeface="Acumin Pro ExtraCondensed Smbd" panose="020F0502020204030204" pitchFamily="34" charset="0"/>
      <p:regular r:id="rId16"/>
      <p:bold r:id="rId17"/>
      <p:italic r:id="rId18"/>
      <p:boldItalic r:id="rId19"/>
    </p:embeddedFont>
    <p:embeddedFont>
      <p:font typeface="Acumin Pro Medium" panose="020F0502020204030204" pitchFamily="34" charset="0"/>
      <p:regular r:id="rId20"/>
      <p:bold r:id="rId21"/>
      <p:italic r:id="rId22"/>
      <p:boldItalic r:id="rId23"/>
    </p:embeddedFont>
    <p:embeddedFont>
      <p:font typeface="Acumin Pro Semibold" panose="020B0704020202020204" pitchFamily="34" charset="77"/>
      <p:regular r:id="rId24"/>
      <p:bold r:id="rId25"/>
      <p:italic r:id="rId26"/>
      <p:boldItalic r:id="rId27"/>
    </p:embeddedFont>
    <p:embeddedFont>
      <p:font typeface="Acumin Pro SemiCondensed" panose="020B0506020202020204" pitchFamily="34" charset="77"/>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Georgia" panose="02040502050405020303" pitchFamily="18" charset="0"/>
      <p:regular r:id="rId36"/>
      <p:bold r:id="rId37"/>
      <p:italic r:id="rId38"/>
      <p:boldItalic r:id="rId39"/>
    </p:embeddedFont>
    <p:embeddedFont>
      <p:font typeface="United Sans Cd Md" pitchFamily="2" charset="77"/>
      <p:regular r:id="rId40"/>
      <p:bold r:id="rId41"/>
      <p:italic r:id="rId42"/>
      <p:boldItalic r:id="rId43"/>
    </p:embeddedFont>
    <p:embeddedFont>
      <p:font typeface="United Sans Rg Lt" pitchFamily="2" charset="77"/>
      <p:regular r:id="rId44"/>
    </p:embeddedFont>
    <p:embeddedFont>
      <p:font typeface="United Sans Rg Md" panose="020F0502020204030204" pitchFamily="34" charset="0"/>
      <p:regular r:id="rId45"/>
      <p:bold r:id="rId46"/>
      <p:italic r:id="rId47"/>
      <p:boldItalic r:id="rId4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805" autoAdjust="0"/>
    <p:restoredTop sz="85442"/>
  </p:normalViewPr>
  <p:slideViewPr>
    <p:cSldViewPr snapToGrid="0" snapToObjects="1">
      <p:cViewPr varScale="1">
        <p:scale>
          <a:sx n="108" d="100"/>
          <a:sy n="108" d="100"/>
        </p:scale>
        <p:origin x="1824"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9" Type="http://schemas.openxmlformats.org/officeDocument/2006/relationships/font" Target="fonts/font32.fntdata"/><Relationship Id="rId21" Type="http://schemas.openxmlformats.org/officeDocument/2006/relationships/font" Target="fonts/font14.fntdata"/><Relationship Id="rId34" Type="http://schemas.openxmlformats.org/officeDocument/2006/relationships/font" Target="fonts/font27.fntdata"/><Relationship Id="rId42" Type="http://schemas.openxmlformats.org/officeDocument/2006/relationships/font" Target="fonts/font35.fntdata"/><Relationship Id="rId47" Type="http://schemas.openxmlformats.org/officeDocument/2006/relationships/font" Target="fonts/font40.fntdata"/><Relationship Id="rId50" Type="http://schemas.openxmlformats.org/officeDocument/2006/relationships/viewProps" Target="viewProps.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9.fntdata"/><Relationship Id="rId29" Type="http://schemas.openxmlformats.org/officeDocument/2006/relationships/font" Target="fonts/font22.fntdata"/><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font" Target="fonts/font25.fntdata"/><Relationship Id="rId37" Type="http://schemas.openxmlformats.org/officeDocument/2006/relationships/font" Target="fonts/font30.fntdata"/><Relationship Id="rId40" Type="http://schemas.openxmlformats.org/officeDocument/2006/relationships/font" Target="fonts/font33.fntdata"/><Relationship Id="rId45" Type="http://schemas.openxmlformats.org/officeDocument/2006/relationships/font" Target="fonts/font38.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36" Type="http://schemas.openxmlformats.org/officeDocument/2006/relationships/font" Target="fonts/font29.fntdata"/><Relationship Id="rId49" Type="http://schemas.openxmlformats.org/officeDocument/2006/relationships/presProps" Target="presProps.xml"/><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4" Type="http://schemas.openxmlformats.org/officeDocument/2006/relationships/font" Target="fonts/font37.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font" Target="fonts/font28.fntdata"/><Relationship Id="rId43" Type="http://schemas.openxmlformats.org/officeDocument/2006/relationships/font" Target="fonts/font36.fntdata"/><Relationship Id="rId48" Type="http://schemas.openxmlformats.org/officeDocument/2006/relationships/font" Target="fonts/font41.fntdata"/><Relationship Id="rId8" Type="http://schemas.openxmlformats.org/officeDocument/2006/relationships/font" Target="fonts/font1.fntdata"/><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font" Target="fonts/font26.fntdata"/><Relationship Id="rId38" Type="http://schemas.openxmlformats.org/officeDocument/2006/relationships/font" Target="fonts/font31.fntdata"/><Relationship Id="rId46" Type="http://schemas.openxmlformats.org/officeDocument/2006/relationships/font" Target="fonts/font39.fntdata"/><Relationship Id="rId20" Type="http://schemas.openxmlformats.org/officeDocument/2006/relationships/font" Target="fonts/font13.fntdata"/><Relationship Id="rId41"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43000" marR="0" lvl="2" indent="-228600">
              <a:lnSpc>
                <a:spcPct val="115000"/>
              </a:lnSpc>
              <a:spcBef>
                <a:spcPts val="0"/>
              </a:spcBef>
              <a:spcAft>
                <a:spcPts val="0"/>
              </a:spcAft>
              <a:buFont typeface="+mj-lt"/>
              <a:buAutoNum type="romanLcPeriod"/>
            </a:pPr>
            <a:r>
              <a:rPr lang="en-US" sz="1200" kern="0" dirty="0">
                <a:effectLst/>
                <a:latin typeface="Georgia" panose="02040502050405020303" pitchFamily="18" charset="0"/>
                <a:ea typeface="Calibri" panose="020F0502020204030204" pitchFamily="34" charset="0"/>
                <a:cs typeface="Times New Roman" panose="02020603050405020304" pitchFamily="18" charset="0"/>
              </a:rPr>
              <a:t>We all have to solve problems and make decisions (big and small, significant and less significant) every day of our lives.</a:t>
            </a:r>
            <a:endParaRPr lang="en-US" sz="1200" kern="100" dirty="0">
              <a:effectLst/>
              <a:latin typeface="Georgia" panose="02040502050405020303" pitchFamily="18" charset="0"/>
              <a:ea typeface="Calibri" panose="020F0502020204030204" pitchFamily="34" charset="0"/>
              <a:cs typeface="Times New Roman" panose="02020603050405020304" pitchFamily="18" charset="0"/>
            </a:endParaRPr>
          </a:p>
          <a:p>
            <a:pPr marL="1143000" marR="0" lvl="2" indent="-228600">
              <a:lnSpc>
                <a:spcPct val="115000"/>
              </a:lnSpc>
              <a:spcBef>
                <a:spcPts val="0"/>
              </a:spcBef>
              <a:spcAft>
                <a:spcPts val="0"/>
              </a:spcAft>
              <a:buFont typeface="+mj-lt"/>
              <a:buAutoNum type="romanLcPeriod"/>
            </a:pPr>
            <a:r>
              <a:rPr lang="en-US" sz="1200" kern="0" dirty="0">
                <a:effectLst/>
                <a:latin typeface="Georgia" panose="02040502050405020303" pitchFamily="18" charset="0"/>
                <a:ea typeface="Calibri" panose="020F0502020204030204" pitchFamily="34" charset="0"/>
                <a:cs typeface="Times New Roman" panose="02020603050405020304" pitchFamily="18" charset="0"/>
              </a:rPr>
              <a:t>As a student, you have to decide when and how to study; which co-curricular activities to participate in; which classes to take; when to work during the semester or not to work; and more.</a:t>
            </a:r>
            <a:endParaRPr lang="en-US" sz="1200" kern="100" dirty="0">
              <a:effectLst/>
              <a:latin typeface="Georgia" panose="02040502050405020303" pitchFamily="18" charset="0"/>
              <a:ea typeface="Calibri" panose="020F0502020204030204" pitchFamily="34" charset="0"/>
              <a:cs typeface="Times New Roman" panose="02020603050405020304" pitchFamily="18" charset="0"/>
            </a:endParaRPr>
          </a:p>
          <a:p>
            <a:pPr marL="1143000" marR="0" lvl="2" indent="-228600">
              <a:lnSpc>
                <a:spcPct val="115000"/>
              </a:lnSpc>
              <a:spcBef>
                <a:spcPts val="0"/>
              </a:spcBef>
              <a:spcAft>
                <a:spcPts val="0"/>
              </a:spcAft>
              <a:buFont typeface="+mj-lt"/>
              <a:buAutoNum type="romanLcPeriod"/>
            </a:pPr>
            <a:r>
              <a:rPr lang="en-US" sz="1200" kern="0" dirty="0">
                <a:effectLst/>
                <a:latin typeface="Georgia" panose="02040502050405020303" pitchFamily="18" charset="0"/>
                <a:ea typeface="Calibri" panose="020F0502020204030204" pitchFamily="34" charset="0"/>
                <a:cs typeface="Times New Roman" panose="02020603050405020304" pitchFamily="18" charset="0"/>
              </a:rPr>
              <a:t>When you enter your profession, you will be required to make important decisions that not only affect you but others in your organization and even the organization itself.</a:t>
            </a:r>
            <a:endParaRPr lang="en-US" sz="1200" kern="100" dirty="0">
              <a:effectLst/>
              <a:latin typeface="Georgia" panose="02040502050405020303" pitchFamily="18" charset="0"/>
              <a:ea typeface="Calibri" panose="020F0502020204030204" pitchFamily="34" charset="0"/>
              <a:cs typeface="Times New Roman" panose="02020603050405020304" pitchFamily="18" charset="0"/>
            </a:endParaRPr>
          </a:p>
          <a:p>
            <a:pPr marL="1143000" marR="0" lvl="2" indent="-228600">
              <a:lnSpc>
                <a:spcPct val="115000"/>
              </a:lnSpc>
              <a:spcBef>
                <a:spcPts val="0"/>
              </a:spcBef>
              <a:spcAft>
                <a:spcPts val="0"/>
              </a:spcAft>
              <a:buFont typeface="+mj-lt"/>
              <a:buAutoNum type="romanLcPeriod"/>
            </a:pPr>
            <a:r>
              <a:rPr lang="en-US" sz="1200" kern="0" dirty="0">
                <a:effectLst/>
                <a:latin typeface="Georgia" panose="02040502050405020303" pitchFamily="18" charset="0"/>
                <a:ea typeface="Calibri" panose="020F0502020204030204" pitchFamily="34" charset="0"/>
                <a:cs typeface="Times New Roman" panose="02020603050405020304" pitchFamily="18" charset="0"/>
              </a:rPr>
              <a:t>Developing strong problem-solving, idea generation and decision-making skills is </a:t>
            </a:r>
            <a:r>
              <a:rPr lang="en-US" sz="1200" kern="0" dirty="0" err="1">
                <a:effectLst/>
                <a:latin typeface="Georgia" panose="02040502050405020303" pitchFamily="18" charset="0"/>
                <a:ea typeface="Calibri" panose="020F0502020204030204" pitchFamily="34" charset="0"/>
                <a:cs typeface="Times New Roman" panose="02020603050405020304" pitchFamily="18" charset="0"/>
              </a:rPr>
              <a:t>essential.a</a:t>
            </a:r>
            <a:endParaRPr lang="en-US" sz="1200" kern="1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2</a:t>
            </a:fld>
            <a:endParaRPr lang="en-US"/>
          </a:p>
        </p:txBody>
      </p:sp>
    </p:spTree>
    <p:extLst>
      <p:ext uri="{BB962C8B-B14F-4D97-AF65-F5344CB8AC3E}">
        <p14:creationId xmlns:p14="http://schemas.microsoft.com/office/powerpoint/2010/main" val="2588373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Goals can be anything that you wish to achieve, or where you want to be. If you are hungry then your goal is probably to eat something. </a:t>
            </a:r>
          </a:p>
          <a:p>
            <a:endParaRPr lang="en-US" dirty="0"/>
          </a:p>
          <a:p>
            <a:r>
              <a:rPr lang="en-US" dirty="0"/>
              <a:t>A barrier to this may be that you have no food available - so you take a trip to the supermarket and buy some food, removing the barrier and thus solving the problem. </a:t>
            </a:r>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1990299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4</a:t>
            </a:fld>
            <a:endParaRPr lang="en-US"/>
          </a:p>
        </p:txBody>
      </p:sp>
    </p:spTree>
    <p:extLst>
      <p:ext uri="{BB962C8B-B14F-4D97-AF65-F5344CB8AC3E}">
        <p14:creationId xmlns:p14="http://schemas.microsoft.com/office/powerpoint/2010/main" val="394726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5</a:t>
            </a:fld>
            <a:endParaRPr lang="en-US"/>
          </a:p>
        </p:txBody>
      </p:sp>
    </p:spTree>
    <p:extLst>
      <p:ext uri="{BB962C8B-B14F-4D97-AF65-F5344CB8AC3E}">
        <p14:creationId xmlns:p14="http://schemas.microsoft.com/office/powerpoint/2010/main" val="18228016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9/27/23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9/27/23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9/27/23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9/27/23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1853584"/>
          </a:xfrm>
        </p:spPr>
        <p:txBody>
          <a:bodyPr/>
          <a:lstStyle/>
          <a:p>
            <a:r>
              <a:rPr lang="en-US" sz="6600" dirty="0">
                <a:latin typeface="Acumin Pro ExtraCondensed"/>
              </a:rPr>
              <a:t>Problem Solving &amp; </a:t>
            </a:r>
            <a:br>
              <a:rPr lang="en-US" sz="6600" dirty="0">
                <a:latin typeface="Acumin Pro ExtraCondensed"/>
              </a:rPr>
            </a:br>
            <a:r>
              <a:rPr lang="en-US" sz="6600" dirty="0">
                <a:latin typeface="Acumin Pro ExtraCondensed"/>
              </a:rPr>
              <a:t>Decision making</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967013"/>
            <a:ext cx="6801603" cy="1272143"/>
          </a:xfrm>
        </p:spPr>
        <p:txBody>
          <a:bodyPr/>
          <a:lstStyle/>
          <a:p>
            <a:r>
              <a:rPr lang="en-US" dirty="0"/>
              <a:t>Define it.</a:t>
            </a:r>
          </a:p>
          <a:p>
            <a:r>
              <a:rPr lang="en-US" dirty="0"/>
              <a:t>Practice it.</a:t>
            </a:r>
          </a:p>
          <a:p>
            <a:r>
              <a:rPr lang="en-US" dirty="0"/>
              <a:t>Ideas to improve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Define it: what is problem solving?</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891145" y="1233305"/>
            <a:ext cx="9761667" cy="4940611"/>
          </a:xfrm>
        </p:spPr>
        <p:txBody>
          <a:bodyPr>
            <a:normAutofit fontScale="77500" lnSpcReduction="20000"/>
          </a:bodyPr>
          <a:lstStyle/>
          <a:p>
            <a:pPr marL="0" indent="0">
              <a:buNone/>
            </a:pPr>
            <a:r>
              <a:rPr lang="en-US" sz="2600" b="1" kern="0" dirty="0">
                <a:effectLst/>
                <a:latin typeface="+mn-lt"/>
                <a:ea typeface="Times New Roman" panose="02020603050405020304" pitchFamily="18" charset="0"/>
                <a:cs typeface="Times New Roman" panose="02020603050405020304" pitchFamily="18" charset="0"/>
              </a:rPr>
              <a:t>Problem Solving</a:t>
            </a:r>
            <a:r>
              <a:rPr lang="en-US" sz="2600" dirty="0"/>
              <a:t> is process that begins with identifying causes of a situation, challenge or circumstance that is recognized to be a problem. </a:t>
            </a:r>
          </a:p>
          <a:p>
            <a:pPr marL="0" indent="0">
              <a:buNone/>
            </a:pPr>
            <a:endParaRPr lang="en-US" sz="2600" dirty="0"/>
          </a:p>
          <a:p>
            <a:pPr marL="0" indent="0">
              <a:buNone/>
            </a:pPr>
            <a:r>
              <a:rPr lang="en-US" sz="2600" dirty="0"/>
              <a:t>In problem-solving, you are concerned with defining the problem in terms of how, where, with whom, and why.*</a:t>
            </a:r>
          </a:p>
          <a:p>
            <a:pPr marL="0" indent="0">
              <a:buNone/>
            </a:pPr>
            <a:endParaRPr lang="en-US" sz="2600" kern="0" dirty="0">
              <a:effectLst/>
              <a:ea typeface="Calibri" panose="020F0502020204030204" pitchFamily="34" charset="0"/>
              <a:cs typeface="Times New Roman" panose="02020603050405020304" pitchFamily="18" charset="0"/>
            </a:endParaRPr>
          </a:p>
          <a:p>
            <a:pPr marL="0" indent="0">
              <a:buNone/>
            </a:pPr>
            <a:endParaRPr lang="en-US" sz="2600" b="1" kern="0" dirty="0">
              <a:effectLst/>
              <a:ea typeface="Calibri" panose="020F0502020204030204" pitchFamily="34" charset="0"/>
              <a:cs typeface="Times New Roman" panose="02020603050405020304" pitchFamily="18" charset="0"/>
            </a:endParaRPr>
          </a:p>
          <a:p>
            <a:pPr marL="0" indent="0">
              <a:buNone/>
            </a:pPr>
            <a:r>
              <a:rPr lang="en-US" sz="2600" b="1" kern="0" dirty="0">
                <a:effectLst/>
                <a:ea typeface="Calibri" panose="020F0502020204030204" pitchFamily="34" charset="0"/>
                <a:cs typeface="Times New Roman" panose="02020603050405020304" pitchFamily="18" charset="0"/>
              </a:rPr>
              <a:t>Think</a:t>
            </a:r>
            <a:r>
              <a:rPr lang="en-US" sz="2600" kern="0" dirty="0">
                <a:effectLst/>
                <a:ea typeface="Calibri" panose="020F0502020204030204" pitchFamily="34" charset="0"/>
                <a:cs typeface="Times New Roman" panose="02020603050405020304" pitchFamily="18" charset="0"/>
              </a:rPr>
              <a:t> about a recent problem you have had. </a:t>
            </a:r>
          </a:p>
          <a:p>
            <a:pPr marL="0" indent="0">
              <a:buNone/>
            </a:pPr>
            <a:endParaRPr lang="en-US" sz="2000" kern="100" dirty="0">
              <a:effectLst/>
              <a:latin typeface="+mn-lt"/>
              <a:ea typeface="Calibri" panose="020F0502020204030204" pitchFamily="34" charset="0"/>
              <a:cs typeface="Times New Roman" panose="02020603050405020304" pitchFamily="18" charset="0"/>
            </a:endParaRPr>
          </a:p>
          <a:p>
            <a:pPr lvl="1"/>
            <a:r>
              <a:rPr lang="en-US" sz="2200" dirty="0">
                <a:latin typeface="+mn-lt"/>
              </a:rPr>
              <a:t>What is one problem you had today before you left your “home”? </a:t>
            </a:r>
          </a:p>
          <a:p>
            <a:pPr lvl="1"/>
            <a:endParaRPr lang="en-US" sz="2200" dirty="0">
              <a:latin typeface="+mn-lt"/>
            </a:endParaRPr>
          </a:p>
          <a:p>
            <a:pPr lvl="1"/>
            <a:r>
              <a:rPr lang="en-US" sz="2200" dirty="0">
                <a:latin typeface="+mn-lt"/>
              </a:rPr>
              <a:t>Is there a challenging situation you face in a friendship?</a:t>
            </a:r>
          </a:p>
          <a:p>
            <a:pPr lvl="1"/>
            <a:endParaRPr lang="en-US" sz="2200" dirty="0">
              <a:latin typeface="+mn-lt"/>
            </a:endParaRPr>
          </a:p>
          <a:p>
            <a:pPr lvl="1"/>
            <a:r>
              <a:rPr lang="en-US" sz="2200" dirty="0">
                <a:latin typeface="+mn-lt"/>
              </a:rPr>
              <a:t>Are there situations in your classes, projects or organizations you are a part of you recognize as a problem?</a:t>
            </a:r>
          </a:p>
          <a:p>
            <a:pPr marL="0" indent="0">
              <a:buNone/>
            </a:pPr>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a:t>
            </a:r>
            <a:r>
              <a:rPr lang="en-US" sz="1400" kern="0" dirty="0" err="1">
                <a:solidFill>
                  <a:srgbClr val="4D5156"/>
                </a:solidFill>
                <a:latin typeface="+mn-lt"/>
                <a:ea typeface="Calibri" panose="020F0502020204030204" pitchFamily="34" charset="0"/>
                <a:cs typeface="Times New Roman" panose="02020603050405020304" pitchFamily="18" charset="0"/>
              </a:rPr>
              <a:t>DifferenceBetween.com</a:t>
            </a:r>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9/27/23</a:t>
            </a:fld>
            <a:endParaRPr lang="en-US" dirty="0"/>
          </a:p>
        </p:txBody>
      </p:sp>
    </p:spTree>
    <p:extLst>
      <p:ext uri="{BB962C8B-B14F-4D97-AF65-F5344CB8AC3E}">
        <p14:creationId xmlns:p14="http://schemas.microsoft.com/office/powerpoint/2010/main" val="631978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B56D-B1ED-2E73-5146-A7634B358212}"/>
              </a:ext>
            </a:extLst>
          </p:cNvPr>
          <p:cNvSpPr>
            <a:spLocks noGrp="1"/>
          </p:cNvSpPr>
          <p:nvPr>
            <p:ph type="ctrTitle"/>
          </p:nvPr>
        </p:nvSpPr>
        <p:spPr/>
        <p:txBody>
          <a:bodyPr/>
          <a:lstStyle/>
          <a:p>
            <a:r>
              <a:rPr lang="en-US" dirty="0"/>
              <a:t>Goals and Barriers</a:t>
            </a:r>
          </a:p>
        </p:txBody>
      </p:sp>
      <p:sp>
        <p:nvSpPr>
          <p:cNvPr id="3" name="Subtitle 2">
            <a:extLst>
              <a:ext uri="{FF2B5EF4-FFF2-40B4-BE49-F238E27FC236}">
                <a16:creationId xmlns:a16="http://schemas.microsoft.com/office/drawing/2014/main" id="{9CF7600D-E239-B8BE-8F84-83CDE509C1ED}"/>
              </a:ext>
            </a:extLst>
          </p:cNvPr>
          <p:cNvSpPr>
            <a:spLocks noGrp="1"/>
          </p:cNvSpPr>
          <p:nvPr>
            <p:ph type="subTitle" idx="1"/>
          </p:nvPr>
        </p:nvSpPr>
        <p:spPr/>
        <p:txBody>
          <a:bodyPr/>
          <a:lstStyle/>
          <a:p>
            <a:r>
              <a:rPr lang="en-US" dirty="0"/>
              <a:t>All problems have two features in common: Goals and Barriers</a:t>
            </a:r>
          </a:p>
        </p:txBody>
      </p:sp>
      <p:sp>
        <p:nvSpPr>
          <p:cNvPr id="4" name="Text Placeholder 3">
            <a:extLst>
              <a:ext uri="{FF2B5EF4-FFF2-40B4-BE49-F238E27FC236}">
                <a16:creationId xmlns:a16="http://schemas.microsoft.com/office/drawing/2014/main" id="{BB95B86B-F625-DE97-40CA-4217C58268C8}"/>
              </a:ext>
            </a:extLst>
          </p:cNvPr>
          <p:cNvSpPr>
            <a:spLocks noGrp="1"/>
          </p:cNvSpPr>
          <p:nvPr>
            <p:ph type="body" sz="quarter" idx="14"/>
          </p:nvPr>
        </p:nvSpPr>
        <p:spPr>
          <a:xfrm>
            <a:off x="2107519" y="1917389"/>
            <a:ext cx="8734652" cy="4222154"/>
          </a:xfrm>
        </p:spPr>
        <p:txBody>
          <a:bodyPr>
            <a:normAutofit lnSpcReduction="10000"/>
          </a:bodyPr>
          <a:lstStyle/>
          <a:p>
            <a:pPr marL="0" indent="0">
              <a:buNone/>
            </a:pPr>
            <a:endParaRPr lang="en-US" dirty="0"/>
          </a:p>
          <a:p>
            <a:pPr marL="0" indent="0">
              <a:buNone/>
            </a:pPr>
            <a:r>
              <a:rPr lang="en-US" b="1" dirty="0"/>
              <a:t>Goals</a:t>
            </a:r>
          </a:p>
          <a:p>
            <a:pPr marL="0" indent="0">
              <a:buNone/>
            </a:pPr>
            <a:r>
              <a:rPr lang="en-US" dirty="0"/>
              <a:t>Problems involve setting out to achieve some objective or desired situation and can include avoiding a situation or event.</a:t>
            </a:r>
          </a:p>
          <a:p>
            <a:endParaRPr lang="en-US" dirty="0"/>
          </a:p>
          <a:p>
            <a:pPr marL="0" indent="0">
              <a:buNone/>
            </a:pPr>
            <a:r>
              <a:rPr lang="en-US" dirty="0"/>
              <a:t>Goals can be anything that you wish to achieve, or where you want to be. </a:t>
            </a:r>
          </a:p>
          <a:p>
            <a:pPr marL="0" indent="0">
              <a:buNone/>
            </a:pPr>
            <a:endParaRPr lang="en-US" dirty="0"/>
          </a:p>
          <a:p>
            <a:pPr marL="0" indent="0">
              <a:buNone/>
            </a:pPr>
            <a:r>
              <a:rPr lang="en-US" b="1" dirty="0"/>
              <a:t>Barriers</a:t>
            </a:r>
          </a:p>
          <a:p>
            <a:pPr marL="0" indent="0">
              <a:buNone/>
            </a:pPr>
            <a:endParaRPr lang="en-US" dirty="0"/>
          </a:p>
          <a:p>
            <a:pPr marL="0" indent="0">
              <a:buNone/>
            </a:pPr>
            <a:r>
              <a:rPr lang="en-US" dirty="0"/>
              <a:t>If there were no barriers in the way of achieving a goal, then there would be no problem. Problem solving involves overcoming the barriers or obstacles that prevent the immediate achievement of goals.</a:t>
            </a:r>
          </a:p>
          <a:p>
            <a:endParaRPr lang="en-US" dirty="0"/>
          </a:p>
          <a:p>
            <a:endParaRPr lang="en-US" dirty="0"/>
          </a:p>
          <a:p>
            <a:pPr marL="0" indent="0">
              <a:buNone/>
            </a:pPr>
            <a:endParaRPr lang="en-US" dirty="0"/>
          </a:p>
          <a:p>
            <a:endParaRPr lang="en-US" dirty="0"/>
          </a:p>
          <a:p>
            <a:pPr marL="0" indent="0" algn="r">
              <a:buNone/>
            </a:pPr>
            <a:r>
              <a:rPr lang="en-US" sz="1400" dirty="0"/>
              <a:t>*Source: https://</a:t>
            </a:r>
            <a:r>
              <a:rPr lang="en-US" sz="1400" dirty="0" err="1"/>
              <a:t>www.skillsyouneed.com</a:t>
            </a:r>
            <a:r>
              <a:rPr lang="en-US" sz="1400" dirty="0"/>
              <a:t>/</a:t>
            </a:r>
            <a:r>
              <a:rPr lang="en-US" sz="1400" dirty="0" err="1"/>
              <a:t>ips</a:t>
            </a:r>
            <a:r>
              <a:rPr lang="en-US" sz="1400" dirty="0"/>
              <a:t>/problem-</a:t>
            </a:r>
            <a:r>
              <a:rPr lang="en-US" sz="1400" dirty="0" err="1"/>
              <a:t>solving.html</a:t>
            </a:r>
            <a:endParaRPr lang="en-US" sz="1400" dirty="0"/>
          </a:p>
        </p:txBody>
      </p:sp>
      <p:sp>
        <p:nvSpPr>
          <p:cNvPr id="5" name="Slide Number Placeholder 4">
            <a:extLst>
              <a:ext uri="{FF2B5EF4-FFF2-40B4-BE49-F238E27FC236}">
                <a16:creationId xmlns:a16="http://schemas.microsoft.com/office/drawing/2014/main" id="{CCF6B409-01C4-557C-95F7-F0409DE7DE8A}"/>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2911078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F2370B3-A935-8C75-1219-4068415AAE12}"/>
              </a:ext>
            </a:extLst>
          </p:cNvPr>
          <p:cNvSpPr>
            <a:spLocks noGrp="1"/>
          </p:cNvSpPr>
          <p:nvPr>
            <p:ph type="sldNum" sz="quarter" idx="12"/>
          </p:nvPr>
        </p:nvSpPr>
        <p:spPr/>
        <p:txBody>
          <a:bodyPr/>
          <a:lstStyle/>
          <a:p>
            <a:fld id="{8A7A6979-0714-4377-B894-6BE4C2D6E202}" type="slidenum">
              <a:rPr lang="en-US" smtClean="0"/>
              <a:pPr/>
              <a:t>4</a:t>
            </a:fld>
            <a:endParaRPr lang="en-US" dirty="0"/>
          </a:p>
        </p:txBody>
      </p:sp>
      <p:pic>
        <p:nvPicPr>
          <p:cNvPr id="2050" name="Picture 2" descr="What is Problem Solving? – Introduction to Industrial Engineering">
            <a:extLst>
              <a:ext uri="{FF2B5EF4-FFF2-40B4-BE49-F238E27FC236}">
                <a16:creationId xmlns:a16="http://schemas.microsoft.com/office/drawing/2014/main" id="{A0DB61C0-EE92-AB0F-9AFD-9BF07BECC1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7754" y="1538513"/>
            <a:ext cx="4545487" cy="452349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CF8C019-309E-9C00-69F3-681806363F51}"/>
              </a:ext>
            </a:extLst>
          </p:cNvPr>
          <p:cNvSpPr txBox="1"/>
          <p:nvPr/>
        </p:nvSpPr>
        <p:spPr>
          <a:xfrm>
            <a:off x="7220196" y="1815104"/>
            <a:ext cx="4542972" cy="3970318"/>
          </a:xfrm>
          <a:prstGeom prst="rect">
            <a:avLst/>
          </a:prstGeom>
          <a:noFill/>
        </p:spPr>
        <p:txBody>
          <a:bodyPr wrap="square" rtlCol="0">
            <a:spAutoFit/>
          </a:bodyPr>
          <a:lstStyle/>
          <a:p>
            <a:pPr marL="0" indent="0">
              <a:buNone/>
            </a:pPr>
            <a:r>
              <a:rPr lang="en-US" sz="1800" dirty="0">
                <a:latin typeface="Acumin Pro"/>
              </a:rPr>
              <a:t>1. </a:t>
            </a:r>
            <a:r>
              <a:rPr lang="en-US" sz="1800" b="1" dirty="0">
                <a:latin typeface="Acumin Pro"/>
              </a:rPr>
              <a:t>Identify</a:t>
            </a:r>
            <a:r>
              <a:rPr lang="en-US" sz="1800" dirty="0">
                <a:latin typeface="Acumin Pro"/>
              </a:rPr>
              <a:t>: Realize there is a problem.</a:t>
            </a:r>
          </a:p>
          <a:p>
            <a:pPr marL="0" indent="0">
              <a:buNone/>
            </a:pPr>
            <a:endParaRPr lang="en-US" dirty="0">
              <a:latin typeface="Acumin Pro"/>
            </a:endParaRPr>
          </a:p>
          <a:p>
            <a:pPr marL="0" indent="0">
              <a:buNone/>
            </a:pPr>
            <a:r>
              <a:rPr lang="en-US" sz="1800" dirty="0">
                <a:latin typeface="Acumin Pro"/>
              </a:rPr>
              <a:t>2. </a:t>
            </a:r>
            <a:r>
              <a:rPr lang="en-US" sz="1800" b="1" dirty="0">
                <a:latin typeface="Acumin Pro"/>
              </a:rPr>
              <a:t>Define</a:t>
            </a:r>
            <a:r>
              <a:rPr lang="en-US" sz="1800" dirty="0">
                <a:latin typeface="Acumin Pro"/>
              </a:rPr>
              <a:t> the problem. </a:t>
            </a:r>
          </a:p>
          <a:p>
            <a:pPr marL="0" indent="0">
              <a:buNone/>
            </a:pPr>
            <a:endParaRPr lang="en-US" sz="1800" dirty="0">
              <a:latin typeface="Acumin Pro"/>
            </a:endParaRPr>
          </a:p>
          <a:p>
            <a:pPr marL="0" indent="0">
              <a:buNone/>
            </a:pPr>
            <a:r>
              <a:rPr lang="en-US" sz="1800" dirty="0">
                <a:latin typeface="Acumin Pro"/>
              </a:rPr>
              <a:t>3. </a:t>
            </a:r>
            <a:r>
              <a:rPr lang="en-US" sz="1800" b="1" dirty="0">
                <a:latin typeface="Acumin Pro"/>
              </a:rPr>
              <a:t>Explore</a:t>
            </a:r>
            <a:r>
              <a:rPr lang="en-US" sz="1800" dirty="0">
                <a:latin typeface="Acumin Pro"/>
              </a:rPr>
              <a:t>: What are the possible outcomes?</a:t>
            </a:r>
          </a:p>
          <a:p>
            <a:pPr marL="0" indent="0">
              <a:buNone/>
            </a:pPr>
            <a:r>
              <a:rPr lang="en-US" dirty="0">
                <a:latin typeface="Acumin Pro"/>
              </a:rPr>
              <a:t>	- </a:t>
            </a:r>
            <a:r>
              <a:rPr lang="en-US" sz="1800" dirty="0">
                <a:latin typeface="Acumin Pro"/>
              </a:rPr>
              <a:t>What outcome do YOU want?</a:t>
            </a:r>
          </a:p>
          <a:p>
            <a:pPr marL="0" indent="0">
              <a:buNone/>
            </a:pPr>
            <a:endParaRPr lang="en-US" sz="1800" dirty="0">
              <a:latin typeface="Acumin Pro"/>
            </a:endParaRPr>
          </a:p>
          <a:p>
            <a:pPr marL="0" indent="0">
              <a:buNone/>
            </a:pPr>
            <a:r>
              <a:rPr lang="en-US" dirty="0">
                <a:latin typeface="Acumin Pro"/>
              </a:rPr>
              <a:t>4. </a:t>
            </a:r>
            <a:r>
              <a:rPr lang="en-US" b="1" dirty="0">
                <a:latin typeface="Acumin Pro"/>
              </a:rPr>
              <a:t>Action</a:t>
            </a:r>
            <a:r>
              <a:rPr lang="en-US" dirty="0">
                <a:latin typeface="Acumin Pro"/>
              </a:rPr>
              <a:t>: Make a plan and define actionable steps will you take</a:t>
            </a:r>
          </a:p>
          <a:p>
            <a:pPr marL="0" indent="0">
              <a:buNone/>
            </a:pPr>
            <a:endParaRPr lang="en-US" sz="1800" dirty="0">
              <a:latin typeface="Acumin Pro"/>
            </a:endParaRPr>
          </a:p>
          <a:p>
            <a:pPr marL="0" indent="0">
              <a:buNone/>
            </a:pPr>
            <a:r>
              <a:rPr lang="en-US" sz="1800" dirty="0">
                <a:latin typeface="Acumin Pro"/>
              </a:rPr>
              <a:t>5. </a:t>
            </a:r>
            <a:r>
              <a:rPr lang="en-US" sz="1800" b="1" dirty="0">
                <a:latin typeface="Acumin Pro"/>
              </a:rPr>
              <a:t>Look back</a:t>
            </a:r>
            <a:r>
              <a:rPr lang="en-US" sz="1800" dirty="0">
                <a:latin typeface="Acumin Pro"/>
              </a:rPr>
              <a:t>: </a:t>
            </a:r>
            <a:r>
              <a:rPr lang="en-US" dirty="0">
                <a:latin typeface="Acumin Pro"/>
              </a:rPr>
              <a:t>Reflect on how you handled that problem </a:t>
            </a:r>
          </a:p>
          <a:p>
            <a:pPr marL="0" indent="0">
              <a:buNone/>
            </a:pPr>
            <a:r>
              <a:rPr lang="en-US" dirty="0">
                <a:latin typeface="Acumin Pro"/>
              </a:rPr>
              <a:t>	- What went well, what did not?</a:t>
            </a:r>
            <a:endParaRPr lang="en-US" dirty="0"/>
          </a:p>
        </p:txBody>
      </p:sp>
      <p:sp>
        <p:nvSpPr>
          <p:cNvPr id="9" name="Title 5">
            <a:extLst>
              <a:ext uri="{FF2B5EF4-FFF2-40B4-BE49-F238E27FC236}">
                <a16:creationId xmlns:a16="http://schemas.microsoft.com/office/drawing/2014/main" id="{36B7F490-5213-AC2E-1ADF-26272A86B781}"/>
              </a:ext>
            </a:extLst>
          </p:cNvPr>
          <p:cNvSpPr>
            <a:spLocks noGrp="1"/>
          </p:cNvSpPr>
          <p:nvPr>
            <p:ph type="ctrTitle"/>
          </p:nvPr>
        </p:nvSpPr>
        <p:spPr>
          <a:xfrm>
            <a:off x="2101510" y="370921"/>
            <a:ext cx="7988980" cy="626325"/>
          </a:xfrm>
        </p:spPr>
        <p:txBody>
          <a:bodyPr/>
          <a:lstStyle/>
          <a:p>
            <a:r>
              <a:rPr lang="en-US" sz="4400" dirty="0"/>
              <a:t>Practice it</a:t>
            </a:r>
            <a:r>
              <a:rPr lang="en-US" sz="4400" dirty="0">
                <a:sym typeface="Wingdings" pitchFamily="2" charset="2"/>
              </a:rPr>
              <a:t> </a:t>
            </a:r>
            <a:r>
              <a:rPr lang="en-US" sz="4400" dirty="0"/>
              <a:t>IDEAL</a:t>
            </a:r>
          </a:p>
        </p:txBody>
      </p:sp>
      <p:sp>
        <p:nvSpPr>
          <p:cNvPr id="10" name="TextBox 9">
            <a:extLst>
              <a:ext uri="{FF2B5EF4-FFF2-40B4-BE49-F238E27FC236}">
                <a16:creationId xmlns:a16="http://schemas.microsoft.com/office/drawing/2014/main" id="{89031154-6126-DB16-5D30-AE61954C0016}"/>
              </a:ext>
            </a:extLst>
          </p:cNvPr>
          <p:cNvSpPr txBox="1"/>
          <p:nvPr/>
        </p:nvSpPr>
        <p:spPr>
          <a:xfrm>
            <a:off x="5145314" y="6233163"/>
            <a:ext cx="5487400" cy="253916"/>
          </a:xfrm>
          <a:prstGeom prst="rect">
            <a:avLst/>
          </a:prstGeom>
          <a:noFill/>
        </p:spPr>
        <p:txBody>
          <a:bodyPr wrap="none" rtlCol="0">
            <a:spAutoFit/>
          </a:bodyPr>
          <a:lstStyle/>
          <a:p>
            <a:r>
              <a:rPr lang="en-US" sz="1050" dirty="0">
                <a:solidFill>
                  <a:schemeClr val="bg2">
                    <a:lumMod val="50000"/>
                  </a:schemeClr>
                </a:solidFill>
              </a:rPr>
              <a:t>https://</a:t>
            </a:r>
            <a:r>
              <a:rPr lang="en-US" sz="1050" dirty="0" err="1">
                <a:solidFill>
                  <a:schemeClr val="bg2">
                    <a:lumMod val="50000"/>
                  </a:schemeClr>
                </a:solidFill>
              </a:rPr>
              <a:t>uta.pressbooks.pub</a:t>
            </a:r>
            <a:r>
              <a:rPr lang="en-US" sz="1050" dirty="0">
                <a:solidFill>
                  <a:schemeClr val="bg2">
                    <a:lumMod val="50000"/>
                  </a:schemeClr>
                </a:solidFill>
              </a:rPr>
              <a:t>/</a:t>
            </a:r>
            <a:r>
              <a:rPr lang="en-US" sz="1050" dirty="0" err="1">
                <a:solidFill>
                  <a:schemeClr val="bg2">
                    <a:lumMod val="50000"/>
                  </a:schemeClr>
                </a:solidFill>
              </a:rPr>
              <a:t>industrialengineeringintro</a:t>
            </a:r>
            <a:r>
              <a:rPr lang="en-US" sz="1050" dirty="0">
                <a:solidFill>
                  <a:schemeClr val="bg2">
                    <a:lumMod val="50000"/>
                  </a:schemeClr>
                </a:solidFill>
              </a:rPr>
              <a:t>/chapter/what-is-problem-solving/</a:t>
            </a:r>
          </a:p>
        </p:txBody>
      </p:sp>
    </p:spTree>
    <p:extLst>
      <p:ext uri="{BB962C8B-B14F-4D97-AF65-F5344CB8AC3E}">
        <p14:creationId xmlns:p14="http://schemas.microsoft.com/office/powerpoint/2010/main" val="891263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6DE6A-A98D-F9DC-0B4B-6B232B605E4D}"/>
              </a:ext>
            </a:extLst>
          </p:cNvPr>
          <p:cNvSpPr>
            <a:spLocks noGrp="1"/>
          </p:cNvSpPr>
          <p:nvPr>
            <p:ph type="ctrTitle"/>
          </p:nvPr>
        </p:nvSpPr>
        <p:spPr>
          <a:xfrm>
            <a:off x="2107520" y="437030"/>
            <a:ext cx="9057612" cy="1011046"/>
          </a:xfrm>
        </p:spPr>
        <p:txBody>
          <a:bodyPr/>
          <a:lstStyle/>
          <a:p>
            <a:r>
              <a:rPr lang="en-US" dirty="0"/>
              <a:t>What skills do you feel most confident in when solving problems?</a:t>
            </a:r>
          </a:p>
        </p:txBody>
      </p:sp>
      <p:sp>
        <p:nvSpPr>
          <p:cNvPr id="4" name="Text Placeholder 3">
            <a:extLst>
              <a:ext uri="{FF2B5EF4-FFF2-40B4-BE49-F238E27FC236}">
                <a16:creationId xmlns:a16="http://schemas.microsoft.com/office/drawing/2014/main" id="{25759474-B102-DE80-B078-F0704144867C}"/>
              </a:ext>
            </a:extLst>
          </p:cNvPr>
          <p:cNvSpPr>
            <a:spLocks noGrp="1"/>
          </p:cNvSpPr>
          <p:nvPr>
            <p:ph type="body" sz="quarter" idx="14"/>
          </p:nvPr>
        </p:nvSpPr>
        <p:spPr>
          <a:xfrm>
            <a:off x="1650670" y="1341913"/>
            <a:ext cx="10002142" cy="5250848"/>
          </a:xfrm>
        </p:spPr>
        <p:txBody>
          <a:bodyPr>
            <a:normAutofit lnSpcReduction="10000"/>
          </a:bodyPr>
          <a:lstStyle/>
          <a:p>
            <a:r>
              <a:rPr lang="en-US" b="1" dirty="0"/>
              <a:t>Creative Thinking: </a:t>
            </a:r>
            <a:r>
              <a:rPr lang="en-US" dirty="0"/>
              <a:t>More complex problems or problems that you have not experienced before will likely require a more systematic and logical approach to solve.</a:t>
            </a:r>
          </a:p>
          <a:p>
            <a:endParaRPr lang="en-US" dirty="0"/>
          </a:p>
          <a:p>
            <a:r>
              <a:rPr lang="en-US" b="1" dirty="0"/>
              <a:t>Researching Skills: </a:t>
            </a:r>
            <a:r>
              <a:rPr lang="en-US" dirty="0"/>
              <a:t>this may be a simple Google search or a more rigorous research project. </a:t>
            </a:r>
          </a:p>
          <a:p>
            <a:endParaRPr lang="en-US" dirty="0"/>
          </a:p>
          <a:p>
            <a:r>
              <a:rPr lang="en-US" b="1" dirty="0"/>
              <a:t>Team Working: </a:t>
            </a:r>
            <a:r>
              <a:rPr lang="en-US" dirty="0"/>
              <a:t>Many problems are best defined and solved with the input of other people. </a:t>
            </a:r>
          </a:p>
          <a:p>
            <a:endParaRPr lang="en-US" b="1" dirty="0"/>
          </a:p>
          <a:p>
            <a:r>
              <a:rPr lang="en-US" b="1" dirty="0"/>
              <a:t>Emotional Intelligence: </a:t>
            </a:r>
            <a:r>
              <a:rPr lang="en-US" dirty="0"/>
              <a:t>the ability to recognize the emotions of yourself and others, will help guide you to an appropriate solution. </a:t>
            </a:r>
          </a:p>
          <a:p>
            <a:endParaRPr lang="en-US" dirty="0"/>
          </a:p>
          <a:p>
            <a:r>
              <a:rPr lang="en-US" b="1" dirty="0"/>
              <a:t>Risk Management: </a:t>
            </a:r>
            <a:r>
              <a:rPr lang="en-US" dirty="0"/>
              <a:t>Solving a problem involves a certain amount of risk - this risk needs to be weighed up against not solving the problem. </a:t>
            </a:r>
          </a:p>
          <a:p>
            <a:endParaRPr lang="en-US" dirty="0"/>
          </a:p>
          <a:p>
            <a:r>
              <a:rPr lang="en-US" b="1" dirty="0"/>
              <a:t>Decision Making: </a:t>
            </a:r>
            <a:r>
              <a:rPr lang="en-US" dirty="0"/>
              <a:t>Making a decision is an important part of the problem solving process as you will often be faced with various options and alternatives. </a:t>
            </a:r>
          </a:p>
          <a:p>
            <a:pPr marL="0" indent="0" algn="r">
              <a:buNone/>
            </a:pPr>
            <a:endParaRPr lang="en-US" sz="1800" dirty="0"/>
          </a:p>
          <a:p>
            <a:pPr marL="0" indent="0" algn="r">
              <a:buNone/>
            </a:pPr>
            <a:endParaRPr lang="en-US" dirty="0"/>
          </a:p>
          <a:p>
            <a:pPr marL="0" indent="0" algn="r">
              <a:buNone/>
            </a:pPr>
            <a:endParaRPr lang="en-US" sz="1800" dirty="0"/>
          </a:p>
          <a:p>
            <a:pPr marL="0" indent="0" algn="r">
              <a:buNone/>
            </a:pPr>
            <a:endParaRPr lang="en-US" dirty="0"/>
          </a:p>
          <a:p>
            <a:pPr marL="0" indent="0" algn="r">
              <a:buNone/>
            </a:pPr>
            <a:r>
              <a:rPr lang="en-US" sz="1300" dirty="0"/>
              <a:t>*Source: https://</a:t>
            </a:r>
            <a:r>
              <a:rPr lang="en-US" sz="1300" dirty="0" err="1"/>
              <a:t>www.skillsyouneed.com</a:t>
            </a:r>
            <a:r>
              <a:rPr lang="en-US" sz="1300" dirty="0"/>
              <a:t>/</a:t>
            </a:r>
            <a:r>
              <a:rPr lang="en-US" sz="1300" dirty="0" err="1"/>
              <a:t>ips</a:t>
            </a:r>
            <a:r>
              <a:rPr lang="en-US" sz="1300" dirty="0"/>
              <a:t>/problem-</a:t>
            </a:r>
            <a:r>
              <a:rPr lang="en-US" sz="1300" dirty="0" err="1"/>
              <a:t>solving.html</a:t>
            </a:r>
            <a:endParaRPr lang="en-US" sz="1300" dirty="0"/>
          </a:p>
          <a:p>
            <a:pPr algn="r"/>
            <a:endParaRPr lang="en-US" dirty="0"/>
          </a:p>
          <a:p>
            <a:endParaRPr lang="en-US" dirty="0"/>
          </a:p>
          <a:p>
            <a:pPr algn="r"/>
            <a:endParaRPr lang="en-US" dirty="0"/>
          </a:p>
        </p:txBody>
      </p:sp>
      <p:sp>
        <p:nvSpPr>
          <p:cNvPr id="5" name="Slide Number Placeholder 4">
            <a:extLst>
              <a:ext uri="{FF2B5EF4-FFF2-40B4-BE49-F238E27FC236}">
                <a16:creationId xmlns:a16="http://schemas.microsoft.com/office/drawing/2014/main" id="{1F49F444-0F35-6E38-4ECC-1708DDC423AD}"/>
              </a:ext>
            </a:extLst>
          </p:cNvPr>
          <p:cNvSpPr>
            <a:spLocks noGrp="1"/>
          </p:cNvSpPr>
          <p:nvPr>
            <p:ph type="sldNum" sz="quarter" idx="12"/>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2689007149"/>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46366</TotalTime>
  <Words>675</Words>
  <Application>Microsoft Macintosh PowerPoint</Application>
  <PresentationFormat>Widescreen</PresentationFormat>
  <Paragraphs>84</Paragraphs>
  <Slides>5</Slides>
  <Notes>4</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vt:i4>
      </vt:variant>
    </vt:vector>
  </HeadingPairs>
  <TitlesOfParts>
    <vt:vector size="19" baseType="lpstr">
      <vt:lpstr>Acumin Pro SemiCondensed</vt:lpstr>
      <vt:lpstr>United Sans Rg Lt</vt:lpstr>
      <vt:lpstr>Acumin Pro Medium</vt:lpstr>
      <vt:lpstr>Georgia</vt:lpstr>
      <vt:lpstr>United Sans Rg Md</vt:lpstr>
      <vt:lpstr>Acumin Pro Semibold</vt:lpstr>
      <vt:lpstr>Calibri</vt:lpstr>
      <vt:lpstr>Wingdings</vt:lpstr>
      <vt:lpstr>Acumin Pro ExtraCondensed Smbd</vt:lpstr>
      <vt:lpstr>Acumin Pro ExtraCondensed</vt:lpstr>
      <vt:lpstr>Acumin Pro</vt:lpstr>
      <vt:lpstr>Arial</vt:lpstr>
      <vt:lpstr>United Sans Cd Md</vt:lpstr>
      <vt:lpstr>Purdue2</vt:lpstr>
      <vt:lpstr>Problem Solving &amp;  Decision making</vt:lpstr>
      <vt:lpstr>Define it: what is problem solving?</vt:lpstr>
      <vt:lpstr>Goals and Barriers</vt:lpstr>
      <vt:lpstr>Practice it IDEAL</vt:lpstr>
      <vt:lpstr>What skills do you feel most confident in when solving problems?</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Hoeing, Emily L</cp:lastModifiedBy>
  <cp:revision>178</cp:revision>
  <dcterms:created xsi:type="dcterms:W3CDTF">2020-04-19T19:01:37Z</dcterms:created>
  <dcterms:modified xsi:type="dcterms:W3CDTF">2023-09-28T19:22:09Z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